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99" r:id="rId2"/>
    <p:sldId id="312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E6FFCD"/>
    <a:srgbClr val="E6E6E6"/>
    <a:srgbClr val="FFCC99"/>
    <a:srgbClr val="FFFFE5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98" autoAdjust="0"/>
    <p:restoredTop sz="95847" autoAdjust="0"/>
  </p:normalViewPr>
  <p:slideViewPr>
    <p:cSldViewPr snapToGrid="0">
      <p:cViewPr varScale="1">
        <p:scale>
          <a:sx n="82" d="100"/>
          <a:sy n="82" d="100"/>
        </p:scale>
        <p:origin x="198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F9AA263D-0CC1-4C6E-A1EA-A1683C11211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07F04EC-0935-43E0-A340-B529C2D0F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834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4D15630F-56BD-4732-856D-734096AE44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F50703F3-7B99-4E93-AF0D-E644B436D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6148" name="スライド番号プレースホルダー 3">
            <a:extLst>
              <a:ext uri="{FF2B5EF4-FFF2-40B4-BE49-F238E27FC236}">
                <a16:creationId xmlns:a16="http://schemas.microsoft.com/office/drawing/2014/main" id="{75F476F3-FFD9-46F3-B357-DEC573E56F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37452" indent="-28363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34542" indent="-22690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588359" indent="-22690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42175" indent="-22690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50000"/>
              </a:spcBef>
            </a:pPr>
            <a:fld id="{F33753AD-E974-4E82-A93A-6EC59D343C7A}" type="slidenum">
              <a:rPr lang="ja-JP" altLang="en-US"/>
              <a:pPr>
                <a:spcBef>
                  <a:spcPct val="50000"/>
                </a:spcBef>
              </a:pPr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4D15630F-56BD-4732-856D-734096AE44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F50703F3-7B99-4E93-AF0D-E644B436D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6148" name="スライド番号プレースホルダー 3">
            <a:extLst>
              <a:ext uri="{FF2B5EF4-FFF2-40B4-BE49-F238E27FC236}">
                <a16:creationId xmlns:a16="http://schemas.microsoft.com/office/drawing/2014/main" id="{75F476F3-FFD9-46F3-B357-DEC573E56F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37452" indent="-28363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34542" indent="-22690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588359" indent="-22690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42175" indent="-22690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50000"/>
              </a:spcBef>
            </a:pPr>
            <a:fld id="{F33753AD-E974-4E82-A93A-6EC59D343C7A}" type="slidenum">
              <a:rPr lang="ja-JP" altLang="en-US"/>
              <a:pPr>
                <a:spcBef>
                  <a:spcPct val="50000"/>
                </a:spcBef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974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838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21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02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0350" y="98345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29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95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43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0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48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904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478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456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279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8068382-6723-4134-B0F9-F9337EA4D193}"/>
              </a:ext>
            </a:extLst>
          </p:cNvPr>
          <p:cNvCxnSpPr/>
          <p:nvPr/>
        </p:nvCxnSpPr>
        <p:spPr>
          <a:xfrm>
            <a:off x="0" y="770792"/>
            <a:ext cx="9144000" cy="0"/>
          </a:xfrm>
          <a:prstGeom prst="line">
            <a:avLst/>
          </a:prstGeom>
          <a:ln w="412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3A6A3D3-FA36-B9D7-7444-F94688312147}"/>
              </a:ext>
            </a:extLst>
          </p:cNvPr>
          <p:cNvSpPr txBox="1"/>
          <p:nvPr/>
        </p:nvSpPr>
        <p:spPr>
          <a:xfrm>
            <a:off x="63599" y="1383050"/>
            <a:ext cx="54700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/>
            <a:r>
              <a:rPr lang="ja-JP" altLang="ja-JP" sz="16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所在地：茅部郡森町本茅部町</a:t>
            </a:r>
            <a:r>
              <a:rPr lang="en-US" altLang="ja-JP" sz="16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(42</a:t>
            </a:r>
            <a:r>
              <a:rPr lang="ja-JP" altLang="ja-JP" sz="16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林班</a:t>
            </a:r>
            <a:r>
              <a:rPr lang="en-US" altLang="ja-JP" sz="16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124</a:t>
            </a:r>
            <a:r>
              <a:rPr lang="ja-JP" altLang="ja-JP" sz="16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小班</a:t>
            </a:r>
            <a:r>
              <a:rPr lang="en-US" altLang="ja-JP" sz="16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endParaRPr lang="ja-JP" alt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9" name="四角形吹き出し 56">
            <a:extLst>
              <a:ext uri="{FF2B5EF4-FFF2-40B4-BE49-F238E27FC236}">
                <a16:creationId xmlns:a16="http://schemas.microsoft.com/office/drawing/2014/main" id="{CB04A6A5-1879-4E81-96A5-32CFDFBE50A8}"/>
              </a:ext>
            </a:extLst>
          </p:cNvPr>
          <p:cNvSpPr/>
          <p:nvPr/>
        </p:nvSpPr>
        <p:spPr>
          <a:xfrm>
            <a:off x="63599" y="989867"/>
            <a:ext cx="5994981" cy="358775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rgbClr val="3333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ja-JP" altLang="en-US" sz="20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ニッセイにっしんの森周辺の地図</a:t>
            </a:r>
            <a:endParaRPr lang="en-US" altLang="ja-JP" sz="2000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四角形吹き出し 56">
            <a:extLst>
              <a:ext uri="{FF2B5EF4-FFF2-40B4-BE49-F238E27FC236}">
                <a16:creationId xmlns:a16="http://schemas.microsoft.com/office/drawing/2014/main" id="{5429CC7D-241E-D0A1-C393-B56AED202A0B}"/>
              </a:ext>
            </a:extLst>
          </p:cNvPr>
          <p:cNvSpPr/>
          <p:nvPr/>
        </p:nvSpPr>
        <p:spPr>
          <a:xfrm>
            <a:off x="6109423" y="988989"/>
            <a:ext cx="2913928" cy="359654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rgbClr val="3333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ja-JP" altLang="en-US" sz="20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アクセス</a:t>
            </a:r>
            <a:endParaRPr lang="en-US" altLang="ja-JP" sz="2000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四角形吹き出し 3">
            <a:extLst>
              <a:ext uri="{FF2B5EF4-FFF2-40B4-BE49-F238E27FC236}">
                <a16:creationId xmlns:a16="http://schemas.microsoft.com/office/drawing/2014/main" id="{F3B50560-DEE2-773B-7FA7-813941E02E96}"/>
              </a:ext>
            </a:extLst>
          </p:cNvPr>
          <p:cNvSpPr/>
          <p:nvPr/>
        </p:nvSpPr>
        <p:spPr>
          <a:xfrm>
            <a:off x="6145025" y="1796481"/>
            <a:ext cx="2878326" cy="2864971"/>
          </a:xfrm>
          <a:prstGeom prst="wedgeRectCallout">
            <a:avLst>
              <a:gd name="adj1" fmla="val 43967"/>
              <a:gd name="adj2" fmla="val -26522"/>
            </a:avLst>
          </a:prstGeom>
          <a:solidFill>
            <a:schemeClr val="bg1"/>
          </a:solidFill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・森町方面より函館本線に沿い、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号線を北西方面へ直進</a:t>
            </a:r>
            <a:endParaRPr lang="en-US" altLang="ja-JP" sz="12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号線を直進し、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JR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石谷駅を右手に通過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石谷駅より約</a:t>
            </a:r>
            <a:r>
              <a:rPr lang="en-US" altLang="ja-JP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1.2</a:t>
            </a:r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㎞先の蛯谷地区の住宅街の終点付近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ja-JP" altLang="en-US" sz="12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左手にトンネルが見えた所で、左折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し林道に入る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（上本茅部バス停から１０ｍ程度）</a:t>
            </a: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CABE4E64-7B54-933E-1404-007A6E5CED9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7595" y="4727996"/>
            <a:ext cx="2765924" cy="2074442"/>
          </a:xfrm>
          <a:prstGeom prst="rect">
            <a:avLst/>
          </a:prstGeom>
        </p:spPr>
      </p:pic>
      <p:sp>
        <p:nvSpPr>
          <p:cNvPr id="32" name="フローチャート: 結合子 31">
            <a:extLst>
              <a:ext uri="{FF2B5EF4-FFF2-40B4-BE49-F238E27FC236}">
                <a16:creationId xmlns:a16="http://schemas.microsoft.com/office/drawing/2014/main" id="{69C0CFC9-B445-5645-2AC1-C96B6BE76121}"/>
              </a:ext>
            </a:extLst>
          </p:cNvPr>
          <p:cNvSpPr/>
          <p:nvPr/>
        </p:nvSpPr>
        <p:spPr>
          <a:xfrm>
            <a:off x="12128042" y="-291236"/>
            <a:ext cx="166370" cy="14732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3" name="角丸四角形吹き出し 16">
            <a:extLst>
              <a:ext uri="{FF2B5EF4-FFF2-40B4-BE49-F238E27FC236}">
                <a16:creationId xmlns:a16="http://schemas.microsoft.com/office/drawing/2014/main" id="{D749B7E8-9E03-2987-30CB-7E97C72C1775}"/>
              </a:ext>
            </a:extLst>
          </p:cNvPr>
          <p:cNvSpPr/>
          <p:nvPr/>
        </p:nvSpPr>
        <p:spPr>
          <a:xfrm>
            <a:off x="2985644" y="6321388"/>
            <a:ext cx="2697875" cy="445541"/>
          </a:xfrm>
          <a:prstGeom prst="wedgeRoundRectCallout">
            <a:avLst>
              <a:gd name="adj1" fmla="val -27943"/>
              <a:gd name="adj2" fmla="val 4672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目印②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号線から林道への左折箇所のトンネル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DC976F30-4621-8E0C-78CC-32DA1C1355B2}"/>
              </a:ext>
            </a:extLst>
          </p:cNvPr>
          <p:cNvGrpSpPr/>
          <p:nvPr/>
        </p:nvGrpSpPr>
        <p:grpSpPr>
          <a:xfrm>
            <a:off x="37088" y="1786791"/>
            <a:ext cx="5496590" cy="2874662"/>
            <a:chOff x="37087" y="1786790"/>
            <a:chExt cx="5994981" cy="3089017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1F196AEB-04A3-A727-F287-36A8B13B727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7087" y="1786790"/>
              <a:ext cx="5994981" cy="3089017"/>
            </a:xfrm>
            <a:prstGeom prst="rect">
              <a:avLst/>
            </a:prstGeom>
          </p:spPr>
        </p:pic>
        <p:sp>
          <p:nvSpPr>
            <p:cNvPr id="27" name="フローチャート: 結合子 26">
              <a:extLst>
                <a:ext uri="{FF2B5EF4-FFF2-40B4-BE49-F238E27FC236}">
                  <a16:creationId xmlns:a16="http://schemas.microsoft.com/office/drawing/2014/main" id="{829929D3-FDB3-21F6-6454-44211AD47796}"/>
                </a:ext>
              </a:extLst>
            </p:cNvPr>
            <p:cNvSpPr/>
            <p:nvPr/>
          </p:nvSpPr>
          <p:spPr>
            <a:xfrm>
              <a:off x="4809174" y="4629219"/>
              <a:ext cx="166370" cy="147320"/>
            </a:xfrm>
            <a:prstGeom prst="flowChartConnector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26" name="四角形吹き出し 6">
              <a:extLst>
                <a:ext uri="{FF2B5EF4-FFF2-40B4-BE49-F238E27FC236}">
                  <a16:creationId xmlns:a16="http://schemas.microsoft.com/office/drawing/2014/main" id="{70D2EDA5-01CE-4695-47C0-D1A134C75680}"/>
                </a:ext>
              </a:extLst>
            </p:cNvPr>
            <p:cNvSpPr/>
            <p:nvPr/>
          </p:nvSpPr>
          <p:spPr>
            <a:xfrm>
              <a:off x="2774634" y="3285272"/>
              <a:ext cx="775970" cy="304800"/>
            </a:xfrm>
            <a:prstGeom prst="wedgeRectCallout">
              <a:avLst>
                <a:gd name="adj1" fmla="val 8657"/>
                <a:gd name="adj2" fmla="val 43351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ja-JP" sz="1050" kern="100" dirty="0">
                  <a:solidFill>
                    <a:srgbClr val="000000"/>
                  </a:solidFill>
                  <a:ea typeface="HGPｺﾞｼｯｸE" panose="020B0900000000000000" pitchFamily="50" charset="-128"/>
                  <a:cs typeface="Times New Roman" panose="02020603050405020304" pitchFamily="18" charset="0"/>
                </a:rPr>
                <a:t>JR</a:t>
              </a:r>
              <a:r>
                <a:rPr lang="ja-JP" altLang="en-US" sz="1050" kern="100" dirty="0">
                  <a:solidFill>
                    <a:srgbClr val="000000"/>
                  </a:solidFill>
                  <a:ea typeface="HGPｺﾞｼｯｸE" panose="020B0900000000000000" pitchFamily="50" charset="-128"/>
                  <a:cs typeface="Times New Roman" panose="02020603050405020304" pitchFamily="18" charset="0"/>
                </a:rPr>
                <a:t>石谷駅</a:t>
              </a:r>
              <a:endParaRPr lang="ja-JP" sz="105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24" name="フローチャート: 結合子 23">
              <a:extLst>
                <a:ext uri="{FF2B5EF4-FFF2-40B4-BE49-F238E27FC236}">
                  <a16:creationId xmlns:a16="http://schemas.microsoft.com/office/drawing/2014/main" id="{21CCA8C0-23B2-E8E4-7C5F-2AC9F8FF442B}"/>
                </a:ext>
              </a:extLst>
            </p:cNvPr>
            <p:cNvSpPr/>
            <p:nvPr/>
          </p:nvSpPr>
          <p:spPr>
            <a:xfrm>
              <a:off x="2774634" y="3502550"/>
              <a:ext cx="166370" cy="147320"/>
            </a:xfrm>
            <a:prstGeom prst="flowChartConnector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30" name="四角形吹き出し 6">
              <a:extLst>
                <a:ext uri="{FF2B5EF4-FFF2-40B4-BE49-F238E27FC236}">
                  <a16:creationId xmlns:a16="http://schemas.microsoft.com/office/drawing/2014/main" id="{A7FF5C13-8AF0-697B-C006-B5C6FAC896C3}"/>
                </a:ext>
              </a:extLst>
            </p:cNvPr>
            <p:cNvSpPr/>
            <p:nvPr/>
          </p:nvSpPr>
          <p:spPr>
            <a:xfrm>
              <a:off x="4587559" y="4324419"/>
              <a:ext cx="775970" cy="304800"/>
            </a:xfrm>
            <a:prstGeom prst="wedgeRectCallout">
              <a:avLst>
                <a:gd name="adj1" fmla="val 8657"/>
                <a:gd name="adj2" fmla="val 43351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sz="1050" kern="100" dirty="0">
                  <a:solidFill>
                    <a:srgbClr val="000000"/>
                  </a:solidFill>
                  <a:effectLst/>
                  <a:ea typeface="HGPｺﾞｼｯｸE" panose="020B0900000000000000" pitchFamily="50" charset="-128"/>
                  <a:cs typeface="Times New Roman" panose="02020603050405020304" pitchFamily="18" charset="0"/>
                </a:rPr>
                <a:t>森町役場</a:t>
              </a:r>
              <a:endParaRPr lang="ja-JP" sz="105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55" name="円/楕円 40">
              <a:extLst>
                <a:ext uri="{FF2B5EF4-FFF2-40B4-BE49-F238E27FC236}">
                  <a16:creationId xmlns:a16="http://schemas.microsoft.com/office/drawing/2014/main" id="{8E09E30D-CFA9-456A-A667-1803A632C69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96884" y="2954950"/>
              <a:ext cx="145506" cy="143941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5" name="四角形吹き出し 9">
              <a:extLst>
                <a:ext uri="{FF2B5EF4-FFF2-40B4-BE49-F238E27FC236}">
                  <a16:creationId xmlns:a16="http://schemas.microsoft.com/office/drawing/2014/main" id="{6A287CCC-ACE2-6639-871A-8C1DED08ABF5}"/>
                </a:ext>
              </a:extLst>
            </p:cNvPr>
            <p:cNvSpPr/>
            <p:nvPr/>
          </p:nvSpPr>
          <p:spPr>
            <a:xfrm>
              <a:off x="1009969" y="3546311"/>
              <a:ext cx="1847850" cy="304800"/>
            </a:xfrm>
            <a:prstGeom prst="wedgeRectCallout">
              <a:avLst>
                <a:gd name="adj1" fmla="val 8657"/>
                <a:gd name="adj2" fmla="val 43351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sz="1050" kern="100" dirty="0">
                  <a:solidFill>
                    <a:srgbClr val="000000"/>
                  </a:solidFill>
                  <a:effectLst/>
                  <a:ea typeface="HGPｺﾞｼｯｸE" panose="020B0900000000000000" pitchFamily="50" charset="-128"/>
                  <a:cs typeface="Times New Roman" panose="02020603050405020304" pitchFamily="18" charset="0"/>
                </a:rPr>
                <a:t>ニッセイにっしんの森</a:t>
              </a:r>
              <a:endParaRPr lang="ja-JP" sz="105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17" name="角丸四角形吹き出し 16">
              <a:extLst>
                <a:ext uri="{FF2B5EF4-FFF2-40B4-BE49-F238E27FC236}">
                  <a16:creationId xmlns:a16="http://schemas.microsoft.com/office/drawing/2014/main" id="{556E83A6-4969-4292-8A9C-8094FA6142F3}"/>
                </a:ext>
              </a:extLst>
            </p:cNvPr>
            <p:cNvSpPr/>
            <p:nvPr/>
          </p:nvSpPr>
          <p:spPr>
            <a:xfrm>
              <a:off x="2094750" y="2426439"/>
              <a:ext cx="2880794" cy="304800"/>
            </a:xfrm>
            <a:prstGeom prst="wedgeRoundRectCallout">
              <a:avLst>
                <a:gd name="adj1" fmla="val -32814"/>
                <a:gd name="adj2" fmla="val 83371"/>
                <a:gd name="adj3" fmla="val 16667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altLang="ja-JP" sz="1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</a:t>
              </a:r>
              <a:r>
                <a:rPr lang="ja-JP" altLang="en-US" sz="1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号線から林道への左折箇所（下記①②）</a:t>
              </a:r>
            </a:p>
          </p:txBody>
        </p:sp>
      </p:grpSp>
      <p:pic>
        <p:nvPicPr>
          <p:cNvPr id="6" name="図 5">
            <a:extLst>
              <a:ext uri="{FF2B5EF4-FFF2-40B4-BE49-F238E27FC236}">
                <a16:creationId xmlns:a16="http://schemas.microsoft.com/office/drawing/2014/main" id="{3B77512A-93AA-CC62-7356-960A5573864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599" y="4726640"/>
            <a:ext cx="2761252" cy="2070939"/>
          </a:xfrm>
          <a:prstGeom prst="rect">
            <a:avLst/>
          </a:prstGeom>
        </p:spPr>
      </p:pic>
      <p:sp>
        <p:nvSpPr>
          <p:cNvPr id="8" name="角丸四角形吹き出し 16">
            <a:extLst>
              <a:ext uri="{FF2B5EF4-FFF2-40B4-BE49-F238E27FC236}">
                <a16:creationId xmlns:a16="http://schemas.microsoft.com/office/drawing/2014/main" id="{803E6602-BDE1-06C3-2C00-81FDD0511D39}"/>
              </a:ext>
            </a:extLst>
          </p:cNvPr>
          <p:cNvSpPr/>
          <p:nvPr/>
        </p:nvSpPr>
        <p:spPr>
          <a:xfrm>
            <a:off x="87508" y="6322168"/>
            <a:ext cx="2697875" cy="445541"/>
          </a:xfrm>
          <a:prstGeom prst="wedgeRoundRectCallout">
            <a:avLst>
              <a:gd name="adj1" fmla="val -27943"/>
              <a:gd name="adj2" fmla="val 4672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目印①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上本茅部バス停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21FF9BE-82FE-CFF7-CE35-51B174F670E5}"/>
              </a:ext>
            </a:extLst>
          </p:cNvPr>
          <p:cNvSpPr/>
          <p:nvPr/>
        </p:nvSpPr>
        <p:spPr>
          <a:xfrm>
            <a:off x="597159" y="90291"/>
            <a:ext cx="8173617" cy="5556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ニッセイにっしんの森　ルート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8068382-6723-4134-B0F9-F9337EA4D193}"/>
              </a:ext>
            </a:extLst>
          </p:cNvPr>
          <p:cNvCxnSpPr/>
          <p:nvPr/>
        </p:nvCxnSpPr>
        <p:spPr>
          <a:xfrm>
            <a:off x="0" y="770792"/>
            <a:ext cx="9144000" cy="0"/>
          </a:xfrm>
          <a:prstGeom prst="line">
            <a:avLst/>
          </a:prstGeom>
          <a:ln w="412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フローチャート: 結合子 31">
            <a:extLst>
              <a:ext uri="{FF2B5EF4-FFF2-40B4-BE49-F238E27FC236}">
                <a16:creationId xmlns:a16="http://schemas.microsoft.com/office/drawing/2014/main" id="{69C0CFC9-B445-5645-2AC1-C96B6BE76121}"/>
              </a:ext>
            </a:extLst>
          </p:cNvPr>
          <p:cNvSpPr/>
          <p:nvPr/>
        </p:nvSpPr>
        <p:spPr>
          <a:xfrm>
            <a:off x="12128042" y="-291236"/>
            <a:ext cx="166370" cy="14732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B9103B37-033A-8198-AEF1-DEE9415F821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4364" y="1065893"/>
            <a:ext cx="8651539" cy="5216661"/>
          </a:xfrm>
          <a:prstGeom prst="rect">
            <a:avLst/>
          </a:prstGeom>
        </p:spPr>
      </p:pic>
      <p:sp>
        <p:nvSpPr>
          <p:cNvPr id="10" name="楕円 9">
            <a:extLst>
              <a:ext uri="{FF2B5EF4-FFF2-40B4-BE49-F238E27FC236}">
                <a16:creationId xmlns:a16="http://schemas.microsoft.com/office/drawing/2014/main" id="{AB619D76-1E83-14AA-D9AC-5061B8A85081}"/>
              </a:ext>
            </a:extLst>
          </p:cNvPr>
          <p:cNvSpPr/>
          <p:nvPr/>
        </p:nvSpPr>
        <p:spPr>
          <a:xfrm>
            <a:off x="1513489" y="5407572"/>
            <a:ext cx="488731" cy="3468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800" dirty="0">
                <a:solidFill>
                  <a:schemeClr val="bg1"/>
                </a:solidFill>
              </a:rPr>
              <a:t>にっしんの森</a:t>
            </a: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4980C628-D31B-2EF2-9080-58009AFB815D}"/>
              </a:ext>
            </a:extLst>
          </p:cNvPr>
          <p:cNvSpPr/>
          <p:nvPr/>
        </p:nvSpPr>
        <p:spPr>
          <a:xfrm>
            <a:off x="3429000" y="1347952"/>
            <a:ext cx="354724" cy="37049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吹き出し: 四角形 12">
            <a:extLst>
              <a:ext uri="{FF2B5EF4-FFF2-40B4-BE49-F238E27FC236}">
                <a16:creationId xmlns:a16="http://schemas.microsoft.com/office/drawing/2014/main" id="{BA65D412-57EE-2459-5DEC-8BEB537E5189}"/>
              </a:ext>
            </a:extLst>
          </p:cNvPr>
          <p:cNvSpPr/>
          <p:nvPr/>
        </p:nvSpPr>
        <p:spPr>
          <a:xfrm>
            <a:off x="4359166" y="1284890"/>
            <a:ext cx="1663262" cy="622738"/>
          </a:xfrm>
          <a:prstGeom prst="wedgeRectCallout">
            <a:avLst>
              <a:gd name="adj1" fmla="val -78179"/>
              <a:gd name="adj2" fmla="val -248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上本茅部バス停先の</a:t>
            </a:r>
            <a:r>
              <a:rPr lang="ja-JP" altLang="en-US" sz="1400" b="1" dirty="0"/>
              <a:t>道を左折（前頁）</a:t>
            </a:r>
            <a:endParaRPr kumimoji="1" lang="ja-JP" altLang="en-US" sz="1400" b="1" dirty="0"/>
          </a:p>
        </p:txBody>
      </p:sp>
      <p:sp>
        <p:nvSpPr>
          <p:cNvPr id="14" name="吹き出し: 四角形 13">
            <a:extLst>
              <a:ext uri="{FF2B5EF4-FFF2-40B4-BE49-F238E27FC236}">
                <a16:creationId xmlns:a16="http://schemas.microsoft.com/office/drawing/2014/main" id="{F13F11E6-5136-21CB-B610-6BDFCB915AD9}"/>
              </a:ext>
            </a:extLst>
          </p:cNvPr>
          <p:cNvSpPr/>
          <p:nvPr/>
        </p:nvSpPr>
        <p:spPr>
          <a:xfrm>
            <a:off x="5566610" y="2463569"/>
            <a:ext cx="3456740" cy="2132494"/>
          </a:xfrm>
          <a:prstGeom prst="wedgeRectCallout">
            <a:avLst>
              <a:gd name="adj1" fmla="val -130906"/>
              <a:gd name="adj2" fmla="val -485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分岐は直進（下記写真）</a:t>
            </a:r>
            <a:endParaRPr kumimoji="1" lang="en-US" altLang="ja-JP" sz="1400" b="1" dirty="0"/>
          </a:p>
          <a:p>
            <a:pPr algn="ctr"/>
            <a:endParaRPr lang="en-US" altLang="ja-JP" sz="1100" dirty="0"/>
          </a:p>
          <a:p>
            <a:pPr algn="ctr"/>
            <a:endParaRPr kumimoji="1" lang="en-US" altLang="ja-JP" sz="1100" dirty="0"/>
          </a:p>
          <a:p>
            <a:pPr algn="ctr"/>
            <a:endParaRPr lang="en-US" altLang="ja-JP" sz="1100" dirty="0"/>
          </a:p>
          <a:p>
            <a:pPr algn="ctr"/>
            <a:endParaRPr kumimoji="1" lang="en-US" altLang="ja-JP" sz="1100" dirty="0"/>
          </a:p>
          <a:p>
            <a:pPr algn="ctr"/>
            <a:endParaRPr lang="en-US" altLang="ja-JP" sz="1100" dirty="0"/>
          </a:p>
          <a:p>
            <a:pPr algn="ctr"/>
            <a:endParaRPr kumimoji="1" lang="en-US" altLang="ja-JP" sz="1100" dirty="0"/>
          </a:p>
          <a:p>
            <a:pPr algn="ctr"/>
            <a:endParaRPr lang="en-US" altLang="ja-JP" sz="1100" dirty="0"/>
          </a:p>
          <a:p>
            <a:pPr algn="ctr"/>
            <a:endParaRPr kumimoji="1" lang="en-US" altLang="ja-JP" sz="1100" dirty="0"/>
          </a:p>
          <a:p>
            <a:pPr algn="ctr"/>
            <a:endParaRPr lang="en-US" altLang="ja-JP" sz="1100" dirty="0"/>
          </a:p>
          <a:p>
            <a:pPr algn="ctr"/>
            <a:endParaRPr kumimoji="1" lang="en-US" altLang="ja-JP" sz="1100" dirty="0"/>
          </a:p>
          <a:p>
            <a:pPr algn="ctr"/>
            <a:endParaRPr kumimoji="1" lang="ja-JP" altLang="en-US" sz="1100" dirty="0"/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9F7B399B-5066-C08D-FC4A-3F286C1192D6}"/>
              </a:ext>
            </a:extLst>
          </p:cNvPr>
          <p:cNvSpPr/>
          <p:nvPr/>
        </p:nvSpPr>
        <p:spPr>
          <a:xfrm>
            <a:off x="2273968" y="2278325"/>
            <a:ext cx="354724" cy="37049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6" name="図 35">
            <a:extLst>
              <a:ext uri="{FF2B5EF4-FFF2-40B4-BE49-F238E27FC236}">
                <a16:creationId xmlns:a16="http://schemas.microsoft.com/office/drawing/2014/main" id="{FE251EFD-80F0-4065-BF4A-5A57E4722B9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25091" y="2955621"/>
            <a:ext cx="2959768" cy="1508935"/>
          </a:xfrm>
          <a:prstGeom prst="rect">
            <a:avLst/>
          </a:prstGeom>
        </p:spPr>
      </p:pic>
      <p:sp>
        <p:nvSpPr>
          <p:cNvPr id="20" name="矢印: 右 19">
            <a:extLst>
              <a:ext uri="{FF2B5EF4-FFF2-40B4-BE49-F238E27FC236}">
                <a16:creationId xmlns:a16="http://schemas.microsoft.com/office/drawing/2014/main" id="{59B796B0-A1AC-7A37-8717-7F296BD51018}"/>
              </a:ext>
            </a:extLst>
          </p:cNvPr>
          <p:cNvSpPr/>
          <p:nvPr/>
        </p:nvSpPr>
        <p:spPr>
          <a:xfrm rot="16200000">
            <a:off x="6342465" y="3599195"/>
            <a:ext cx="932312" cy="150055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円: 塗りつぶしなし 21">
            <a:extLst>
              <a:ext uri="{FF2B5EF4-FFF2-40B4-BE49-F238E27FC236}">
                <a16:creationId xmlns:a16="http://schemas.microsoft.com/office/drawing/2014/main" id="{A0F29D25-EA72-5786-F892-B76A506495CD}"/>
              </a:ext>
            </a:extLst>
          </p:cNvPr>
          <p:cNvSpPr/>
          <p:nvPr/>
        </p:nvSpPr>
        <p:spPr>
          <a:xfrm>
            <a:off x="6702277" y="2783695"/>
            <a:ext cx="300055" cy="293901"/>
          </a:xfrm>
          <a:prstGeom prst="donu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矢印: 右 36">
            <a:extLst>
              <a:ext uri="{FF2B5EF4-FFF2-40B4-BE49-F238E27FC236}">
                <a16:creationId xmlns:a16="http://schemas.microsoft.com/office/drawing/2014/main" id="{05D3AF3B-7476-015F-93A5-F9212508CB2A}"/>
              </a:ext>
            </a:extLst>
          </p:cNvPr>
          <p:cNvSpPr/>
          <p:nvPr/>
        </p:nvSpPr>
        <p:spPr>
          <a:xfrm rot="14859395">
            <a:off x="6022132" y="3653239"/>
            <a:ext cx="939777" cy="160542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乗算記号 20">
            <a:extLst>
              <a:ext uri="{FF2B5EF4-FFF2-40B4-BE49-F238E27FC236}">
                <a16:creationId xmlns:a16="http://schemas.microsoft.com/office/drawing/2014/main" id="{1216F521-6355-EF3B-8ED7-97FF6630806E}"/>
              </a:ext>
            </a:extLst>
          </p:cNvPr>
          <p:cNvSpPr/>
          <p:nvPr/>
        </p:nvSpPr>
        <p:spPr>
          <a:xfrm>
            <a:off x="5956980" y="2869695"/>
            <a:ext cx="352926" cy="385010"/>
          </a:xfrm>
          <a:prstGeom prst="mathMultiply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445ED65-34CD-0D8F-7172-800A3F465835}"/>
              </a:ext>
            </a:extLst>
          </p:cNvPr>
          <p:cNvSpPr/>
          <p:nvPr/>
        </p:nvSpPr>
        <p:spPr>
          <a:xfrm>
            <a:off x="8395657" y="2950864"/>
            <a:ext cx="352926" cy="385010"/>
          </a:xfrm>
          <a:prstGeom prst="mathMultiply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76C9E1C9-22AB-515A-DCB4-0FDD800B115A}"/>
              </a:ext>
            </a:extLst>
          </p:cNvPr>
          <p:cNvSpPr/>
          <p:nvPr/>
        </p:nvSpPr>
        <p:spPr>
          <a:xfrm rot="19977707">
            <a:off x="7510761" y="3439726"/>
            <a:ext cx="932312" cy="150055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FA9C9A6-85A5-CFB9-2202-3FA024C21021}"/>
              </a:ext>
            </a:extLst>
          </p:cNvPr>
          <p:cNvSpPr/>
          <p:nvPr/>
        </p:nvSpPr>
        <p:spPr>
          <a:xfrm>
            <a:off x="597159" y="90291"/>
            <a:ext cx="8173617" cy="5556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ニッセイにっしんの森　ルート</a:t>
            </a:r>
          </a:p>
        </p:txBody>
      </p:sp>
    </p:spTree>
    <p:extLst>
      <p:ext uri="{BB962C8B-B14F-4D97-AF65-F5344CB8AC3E}">
        <p14:creationId xmlns:p14="http://schemas.microsoft.com/office/powerpoint/2010/main" val="2455889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1831</TotalTime>
  <Words>172</Words>
  <Application>Microsoft Office PowerPoint</Application>
  <PresentationFormat>画面に合わせる (4:3)</PresentationFormat>
  <Paragraphs>35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HGPｺﾞｼｯｸE</vt:lpstr>
      <vt:lpstr>Meiryo UI</vt:lpstr>
      <vt:lpstr>游明朝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森影修平</dc:creator>
  <cp:lastModifiedBy>azetsu azetsu</cp:lastModifiedBy>
  <cp:revision>253</cp:revision>
  <cp:lastPrinted>2024-09-10T23:49:51Z</cp:lastPrinted>
  <dcterms:created xsi:type="dcterms:W3CDTF">2015-09-16T03:30:47Z</dcterms:created>
  <dcterms:modified xsi:type="dcterms:W3CDTF">2026-01-30T08:14:59Z</dcterms:modified>
</cp:coreProperties>
</file>